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0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3B88D-2328-488E-A3FD-E48C4E04D564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C8B3E-0A97-489C-BE2B-9E05285FB0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FE9DCA-3E05-4112-8FBB-542B228BBC84}" type="slidenum">
              <a:rPr lang="en-US"/>
              <a:pPr/>
              <a:t>2</a:t>
            </a:fld>
            <a:endParaRPr lang="en-US"/>
          </a:p>
        </p:txBody>
      </p:sp>
      <p:sp>
        <p:nvSpPr>
          <p:cNvPr id="1259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65C2B0-F914-483A-BD22-7BC2070F05B4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2B01B-7E42-4B78-9497-01A4031BC815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DDA9B4-5642-483D-9CDD-71BF9435974C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29E4EE-F412-4F95-B8FA-1C26FD825003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7903BE-3AD8-4514-85FB-258817432196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618BD-9E47-4E17-91F5-E6A0E22CB6FD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8A2C92-1BFC-42F1-A7E5-E19962755B6B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12C58F-0F2A-446E-9E3A-176B10BC858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995572-AD2C-4AE4-B68D-B7014A0113D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8C940A-130E-4690-99BE-63F6D64D899C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C7A154-CEF1-43B8-8BF8-A4AA709A0BB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CC3C1-D889-4EF7-81BE-63B3E6258E12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CBE5F4-03C1-4148-B2EE-05F556E5DD55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8184E-202B-4208-BEE8-66A09A7C203E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27AB7C-EA30-4772-A75E-DEF79329BA8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25D29-4A35-44D7-AAE9-AB3735EDBB40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8E9DE3-B55B-4FF1-B3D7-B5D528B5F197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537C87-EA18-417C-9A8C-818A09DE99C2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925DA6-107E-41C4-BCBD-499D465FA2C9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6DBF26-B393-4A77-A3AD-31276C7C784B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FB411-E8E2-447D-9697-14507AB69B3C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57423-BDAF-42E4-A035-B84BA2230A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hanacademy.org/video/central-limit-theorem?playlist=Statistic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743200"/>
            <a:ext cx="4984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7"/>
          <p:cNvGrpSpPr/>
          <p:nvPr/>
        </p:nvGrpSpPr>
        <p:grpSpPr>
          <a:xfrm>
            <a:off x="1447800" y="0"/>
            <a:ext cx="5867400" cy="2819400"/>
            <a:chOff x="1447800" y="0"/>
            <a:chExt cx="5867400" cy="2819400"/>
          </a:xfrm>
        </p:grpSpPr>
        <p:grpSp>
          <p:nvGrpSpPr>
            <p:cNvPr id="3" name="Group 40"/>
            <p:cNvGrpSpPr/>
            <p:nvPr/>
          </p:nvGrpSpPr>
          <p:grpSpPr>
            <a:xfrm rot="21142943">
              <a:off x="1447800" y="152400"/>
              <a:ext cx="2514600" cy="2514600"/>
              <a:chOff x="1447800" y="152400"/>
              <a:chExt cx="2514600" cy="2514600"/>
            </a:xfrm>
          </p:grpSpPr>
          <p:grpSp>
            <p:nvGrpSpPr>
              <p:cNvPr id="5" name="Group 15"/>
              <p:cNvGrpSpPr/>
              <p:nvPr/>
            </p:nvGrpSpPr>
            <p:grpSpPr>
              <a:xfrm>
                <a:off x="1447800" y="697468"/>
                <a:ext cx="344966" cy="678597"/>
                <a:chOff x="1447800" y="697468"/>
                <a:chExt cx="344966" cy="678597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6" name="Group 16"/>
              <p:cNvGrpSpPr/>
              <p:nvPr/>
            </p:nvGrpSpPr>
            <p:grpSpPr>
              <a:xfrm>
                <a:off x="1941034" y="152400"/>
                <a:ext cx="344966" cy="678597"/>
                <a:chOff x="1447800" y="697468"/>
                <a:chExt cx="344966" cy="678597"/>
              </a:xfrm>
            </p:grpSpPr>
            <p:sp>
              <p:nvSpPr>
                <p:cNvPr id="18" name="Rectangle 17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8" name="Group 19"/>
              <p:cNvGrpSpPr/>
              <p:nvPr/>
            </p:nvGrpSpPr>
            <p:grpSpPr>
              <a:xfrm>
                <a:off x="3312634" y="1002268"/>
                <a:ext cx="344966" cy="678597"/>
                <a:chOff x="1447800" y="697468"/>
                <a:chExt cx="344966" cy="678597"/>
              </a:xfrm>
            </p:grpSpPr>
            <p:sp>
              <p:nvSpPr>
                <p:cNvPr id="21" name="Rectangle 20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9" name="Group 22"/>
              <p:cNvGrpSpPr/>
              <p:nvPr/>
            </p:nvGrpSpPr>
            <p:grpSpPr>
              <a:xfrm>
                <a:off x="1905000" y="1154668"/>
                <a:ext cx="344966" cy="678597"/>
                <a:chOff x="1447800" y="697468"/>
                <a:chExt cx="344966" cy="678597"/>
              </a:xfrm>
            </p:grpSpPr>
            <p:sp>
              <p:nvSpPr>
                <p:cNvPr id="24" name="Rectangle 2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10" name="Group 25"/>
              <p:cNvGrpSpPr/>
              <p:nvPr/>
            </p:nvGrpSpPr>
            <p:grpSpPr>
              <a:xfrm>
                <a:off x="1600200" y="1988403"/>
                <a:ext cx="344966" cy="678597"/>
                <a:chOff x="1447800" y="697468"/>
                <a:chExt cx="344966" cy="678597"/>
              </a:xfrm>
            </p:grpSpPr>
            <p:sp>
              <p:nvSpPr>
                <p:cNvPr id="27" name="Rectangle 2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11" name="Group 28"/>
              <p:cNvGrpSpPr/>
              <p:nvPr/>
            </p:nvGrpSpPr>
            <p:grpSpPr>
              <a:xfrm>
                <a:off x="3084034" y="1459468"/>
                <a:ext cx="344966" cy="678597"/>
                <a:chOff x="1447800" y="697468"/>
                <a:chExt cx="344966" cy="678597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12" name="Group 31"/>
              <p:cNvGrpSpPr/>
              <p:nvPr/>
            </p:nvGrpSpPr>
            <p:grpSpPr>
              <a:xfrm>
                <a:off x="2362200" y="1611868"/>
                <a:ext cx="344966" cy="678597"/>
                <a:chOff x="1447800" y="697468"/>
                <a:chExt cx="344966" cy="678597"/>
              </a:xfrm>
            </p:grpSpPr>
            <p:sp>
              <p:nvSpPr>
                <p:cNvPr id="33" name="Rectangle 32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13" name="Group 34"/>
              <p:cNvGrpSpPr/>
              <p:nvPr/>
            </p:nvGrpSpPr>
            <p:grpSpPr>
              <a:xfrm>
                <a:off x="3617434" y="1764268"/>
                <a:ext cx="344966" cy="678597"/>
                <a:chOff x="1447800" y="697468"/>
                <a:chExt cx="344966" cy="678597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14" name="Group 37"/>
              <p:cNvGrpSpPr/>
              <p:nvPr/>
            </p:nvGrpSpPr>
            <p:grpSpPr>
              <a:xfrm>
                <a:off x="2667000" y="685800"/>
                <a:ext cx="344966" cy="678597"/>
                <a:chOff x="1447800" y="697468"/>
                <a:chExt cx="344966" cy="678597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</p:grpSp>
        <p:grpSp>
          <p:nvGrpSpPr>
            <p:cNvPr id="16" name="Group 41"/>
            <p:cNvGrpSpPr/>
            <p:nvPr/>
          </p:nvGrpSpPr>
          <p:grpSpPr>
            <a:xfrm rot="585198">
              <a:off x="4800600" y="304800"/>
              <a:ext cx="2514600" cy="2514600"/>
              <a:chOff x="1447800" y="152400"/>
              <a:chExt cx="2514600" cy="2514600"/>
            </a:xfrm>
          </p:grpSpPr>
          <p:grpSp>
            <p:nvGrpSpPr>
              <p:cNvPr id="17" name="Group 15"/>
              <p:cNvGrpSpPr/>
              <p:nvPr/>
            </p:nvGrpSpPr>
            <p:grpSpPr>
              <a:xfrm>
                <a:off x="1447800" y="697468"/>
                <a:ext cx="344966" cy="678597"/>
                <a:chOff x="1447800" y="697468"/>
                <a:chExt cx="344966" cy="678597"/>
              </a:xfrm>
            </p:grpSpPr>
            <p:sp>
              <p:nvSpPr>
                <p:cNvPr id="68" name="Rectangle 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0" name="Group 16"/>
              <p:cNvGrpSpPr/>
              <p:nvPr/>
            </p:nvGrpSpPr>
            <p:grpSpPr>
              <a:xfrm>
                <a:off x="1941034" y="152400"/>
                <a:ext cx="344966" cy="678597"/>
                <a:chOff x="1447800" y="697468"/>
                <a:chExt cx="344966" cy="678597"/>
              </a:xfrm>
            </p:grpSpPr>
            <p:sp>
              <p:nvSpPr>
                <p:cNvPr id="66" name="Rectangle 6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3" name="Group 19"/>
              <p:cNvGrpSpPr/>
              <p:nvPr/>
            </p:nvGrpSpPr>
            <p:grpSpPr>
              <a:xfrm>
                <a:off x="3312634" y="1002268"/>
                <a:ext cx="344966" cy="678597"/>
                <a:chOff x="1447800" y="697468"/>
                <a:chExt cx="344966" cy="678597"/>
              </a:xfrm>
            </p:grpSpPr>
            <p:sp>
              <p:nvSpPr>
                <p:cNvPr id="64" name="Rectangle 6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6" name="Group 22"/>
              <p:cNvGrpSpPr/>
              <p:nvPr/>
            </p:nvGrpSpPr>
            <p:grpSpPr>
              <a:xfrm>
                <a:off x="1905000" y="1154668"/>
                <a:ext cx="344966" cy="678597"/>
                <a:chOff x="1447800" y="697468"/>
                <a:chExt cx="344966" cy="678597"/>
              </a:xfrm>
            </p:grpSpPr>
            <p:sp>
              <p:nvSpPr>
                <p:cNvPr id="62" name="Rectangle 6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29" name="Group 25"/>
              <p:cNvGrpSpPr/>
              <p:nvPr/>
            </p:nvGrpSpPr>
            <p:grpSpPr>
              <a:xfrm>
                <a:off x="1600200" y="1988403"/>
                <a:ext cx="344966" cy="678597"/>
                <a:chOff x="1447800" y="697468"/>
                <a:chExt cx="344966" cy="678597"/>
              </a:xfrm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32" name="Group 28"/>
              <p:cNvGrpSpPr/>
              <p:nvPr/>
            </p:nvGrpSpPr>
            <p:grpSpPr>
              <a:xfrm>
                <a:off x="3084034" y="1459468"/>
                <a:ext cx="344966" cy="678597"/>
                <a:chOff x="1447800" y="697468"/>
                <a:chExt cx="344966" cy="67859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35" name="Group 31"/>
              <p:cNvGrpSpPr/>
              <p:nvPr/>
            </p:nvGrpSpPr>
            <p:grpSpPr>
              <a:xfrm>
                <a:off x="2362200" y="1611868"/>
                <a:ext cx="344966" cy="678597"/>
                <a:chOff x="1447800" y="697468"/>
                <a:chExt cx="344966" cy="678597"/>
              </a:xfrm>
            </p:grpSpPr>
            <p:sp>
              <p:nvSpPr>
                <p:cNvPr id="56" name="Rectangle 5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38" name="Group 34"/>
              <p:cNvGrpSpPr/>
              <p:nvPr/>
            </p:nvGrpSpPr>
            <p:grpSpPr>
              <a:xfrm>
                <a:off x="3617434" y="1764268"/>
                <a:ext cx="344966" cy="678597"/>
                <a:chOff x="1447800" y="697468"/>
                <a:chExt cx="344966" cy="678597"/>
              </a:xfrm>
            </p:grpSpPr>
            <p:sp>
              <p:nvSpPr>
                <p:cNvPr id="54" name="Rectangle 5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1" name="Group 37"/>
              <p:cNvGrpSpPr/>
              <p:nvPr/>
            </p:nvGrpSpPr>
            <p:grpSpPr>
              <a:xfrm>
                <a:off x="2667000" y="685800"/>
                <a:ext cx="344966" cy="678597"/>
                <a:chOff x="1447800" y="697468"/>
                <a:chExt cx="344966" cy="678597"/>
              </a:xfrm>
            </p:grpSpPr>
            <p:sp>
              <p:nvSpPr>
                <p:cNvPr id="52" name="Rectangle 5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</p:grpSp>
        <p:grpSp>
          <p:nvGrpSpPr>
            <p:cNvPr id="42" name="Group 69"/>
            <p:cNvGrpSpPr/>
            <p:nvPr/>
          </p:nvGrpSpPr>
          <p:grpSpPr>
            <a:xfrm>
              <a:off x="3200400" y="0"/>
              <a:ext cx="2514600" cy="2514600"/>
              <a:chOff x="1447800" y="152400"/>
              <a:chExt cx="2514600" cy="2514600"/>
            </a:xfrm>
          </p:grpSpPr>
          <p:grpSp>
            <p:nvGrpSpPr>
              <p:cNvPr id="43" name="Group 15"/>
              <p:cNvGrpSpPr/>
              <p:nvPr/>
            </p:nvGrpSpPr>
            <p:grpSpPr>
              <a:xfrm>
                <a:off x="1447800" y="697468"/>
                <a:ext cx="344966" cy="678597"/>
                <a:chOff x="1447800" y="697468"/>
                <a:chExt cx="344966" cy="678597"/>
              </a:xfrm>
            </p:grpSpPr>
            <p:sp>
              <p:nvSpPr>
                <p:cNvPr id="96" name="Rectangle 6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4" name="Group 16"/>
              <p:cNvGrpSpPr/>
              <p:nvPr/>
            </p:nvGrpSpPr>
            <p:grpSpPr>
              <a:xfrm>
                <a:off x="1941034" y="152400"/>
                <a:ext cx="344966" cy="678597"/>
                <a:chOff x="1447800" y="697468"/>
                <a:chExt cx="344966" cy="678597"/>
              </a:xfrm>
            </p:grpSpPr>
            <p:sp>
              <p:nvSpPr>
                <p:cNvPr id="94" name="Rectangle 9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5" name="Group 19"/>
              <p:cNvGrpSpPr/>
              <p:nvPr/>
            </p:nvGrpSpPr>
            <p:grpSpPr>
              <a:xfrm>
                <a:off x="3312634" y="1002268"/>
                <a:ext cx="344966" cy="678597"/>
                <a:chOff x="1447800" y="697468"/>
                <a:chExt cx="344966" cy="678597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6" name="Group 22"/>
              <p:cNvGrpSpPr/>
              <p:nvPr/>
            </p:nvGrpSpPr>
            <p:grpSpPr>
              <a:xfrm>
                <a:off x="1905000" y="1154668"/>
                <a:ext cx="344966" cy="678597"/>
                <a:chOff x="1447800" y="697468"/>
                <a:chExt cx="344966" cy="678597"/>
              </a:xfrm>
            </p:grpSpPr>
            <p:sp>
              <p:nvSpPr>
                <p:cNvPr id="90" name="Rectangle 8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7" name="Group 25"/>
              <p:cNvGrpSpPr/>
              <p:nvPr/>
            </p:nvGrpSpPr>
            <p:grpSpPr>
              <a:xfrm>
                <a:off x="1600200" y="1988403"/>
                <a:ext cx="344966" cy="678597"/>
                <a:chOff x="1447800" y="697468"/>
                <a:chExt cx="344966" cy="678597"/>
              </a:xfrm>
            </p:grpSpPr>
            <p:sp>
              <p:nvSpPr>
                <p:cNvPr id="88" name="Rectangle 87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8" name="Group 28"/>
              <p:cNvGrpSpPr/>
              <p:nvPr/>
            </p:nvGrpSpPr>
            <p:grpSpPr>
              <a:xfrm>
                <a:off x="3084034" y="1459468"/>
                <a:ext cx="344966" cy="678597"/>
                <a:chOff x="1447800" y="697468"/>
                <a:chExt cx="344966" cy="678597"/>
              </a:xfrm>
            </p:grpSpPr>
            <p:sp>
              <p:nvSpPr>
                <p:cNvPr id="86" name="Rectangle 85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49" name="Group 31"/>
              <p:cNvGrpSpPr/>
              <p:nvPr/>
            </p:nvGrpSpPr>
            <p:grpSpPr>
              <a:xfrm>
                <a:off x="2362200" y="1611868"/>
                <a:ext cx="344966" cy="678597"/>
                <a:chOff x="1447800" y="697468"/>
                <a:chExt cx="344966" cy="678597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50" name="Group 34"/>
              <p:cNvGrpSpPr/>
              <p:nvPr/>
            </p:nvGrpSpPr>
            <p:grpSpPr>
              <a:xfrm>
                <a:off x="3617434" y="1764268"/>
                <a:ext cx="344966" cy="678597"/>
                <a:chOff x="1447800" y="697468"/>
                <a:chExt cx="344966" cy="678597"/>
              </a:xfrm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  <p:grpSp>
            <p:nvGrpSpPr>
              <p:cNvPr id="51" name="Group 37"/>
              <p:cNvGrpSpPr/>
              <p:nvPr/>
            </p:nvGrpSpPr>
            <p:grpSpPr>
              <a:xfrm>
                <a:off x="2667000" y="685800"/>
                <a:ext cx="344966" cy="678597"/>
                <a:chOff x="1447800" y="697468"/>
                <a:chExt cx="344966" cy="678597"/>
              </a:xfrm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1447800" y="914400"/>
                  <a:ext cx="3449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 smtClean="0"/>
                    <a:t>X</a:t>
                  </a:r>
                  <a:endParaRPr lang="en-US" sz="2400" dirty="0"/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1452518" y="697468"/>
                  <a:ext cx="31290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_</a:t>
                  </a:r>
                  <a:endParaRPr lang="en-US" sz="2000" dirty="0"/>
                </a:p>
              </p:txBody>
            </p:sp>
          </p:grpSp>
        </p:grpSp>
      </p:grpSp>
      <p:grpSp>
        <p:nvGrpSpPr>
          <p:cNvPr id="70" name="Group 98"/>
          <p:cNvGrpSpPr/>
          <p:nvPr/>
        </p:nvGrpSpPr>
        <p:grpSpPr>
          <a:xfrm>
            <a:off x="5943600" y="-304800"/>
            <a:ext cx="2514600" cy="2514600"/>
            <a:chOff x="1447800" y="152400"/>
            <a:chExt cx="2514600" cy="2514600"/>
          </a:xfrm>
        </p:grpSpPr>
        <p:grpSp>
          <p:nvGrpSpPr>
            <p:cNvPr id="71" name="Group 15"/>
            <p:cNvGrpSpPr/>
            <p:nvPr/>
          </p:nvGrpSpPr>
          <p:grpSpPr>
            <a:xfrm>
              <a:off x="1447800" y="697468"/>
              <a:ext cx="344966" cy="678597"/>
              <a:chOff x="1447800" y="697468"/>
              <a:chExt cx="344966" cy="678597"/>
            </a:xfrm>
          </p:grpSpPr>
          <p:sp>
            <p:nvSpPr>
              <p:cNvPr id="125" name="Rectangle 6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72" name="Group 16"/>
            <p:cNvGrpSpPr/>
            <p:nvPr/>
          </p:nvGrpSpPr>
          <p:grpSpPr>
            <a:xfrm>
              <a:off x="1941034" y="152400"/>
              <a:ext cx="344966" cy="678597"/>
              <a:chOff x="1447800" y="697468"/>
              <a:chExt cx="344966" cy="678597"/>
            </a:xfrm>
          </p:grpSpPr>
          <p:sp>
            <p:nvSpPr>
              <p:cNvPr id="123" name="Rectangle 122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73" name="Group 19"/>
            <p:cNvGrpSpPr/>
            <p:nvPr/>
          </p:nvGrpSpPr>
          <p:grpSpPr>
            <a:xfrm>
              <a:off x="3312634" y="1002268"/>
              <a:ext cx="344966" cy="678597"/>
              <a:chOff x="1447800" y="697468"/>
              <a:chExt cx="344966" cy="678597"/>
            </a:xfrm>
          </p:grpSpPr>
          <p:sp>
            <p:nvSpPr>
              <p:cNvPr id="121" name="Rectangle 120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74" name="Group 22"/>
            <p:cNvGrpSpPr/>
            <p:nvPr/>
          </p:nvGrpSpPr>
          <p:grpSpPr>
            <a:xfrm>
              <a:off x="1905000" y="1154668"/>
              <a:ext cx="344966" cy="678597"/>
              <a:chOff x="1447800" y="697468"/>
              <a:chExt cx="344966" cy="678597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75" name="Group 25"/>
            <p:cNvGrpSpPr/>
            <p:nvPr/>
          </p:nvGrpSpPr>
          <p:grpSpPr>
            <a:xfrm>
              <a:off x="1600200" y="1988403"/>
              <a:ext cx="344966" cy="678597"/>
              <a:chOff x="1447800" y="697468"/>
              <a:chExt cx="344966" cy="678597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76" name="Group 28"/>
            <p:cNvGrpSpPr/>
            <p:nvPr/>
          </p:nvGrpSpPr>
          <p:grpSpPr>
            <a:xfrm>
              <a:off x="3084034" y="1459468"/>
              <a:ext cx="344966" cy="678597"/>
              <a:chOff x="1447800" y="697468"/>
              <a:chExt cx="344966" cy="678597"/>
            </a:xfrm>
          </p:grpSpPr>
          <p:sp>
            <p:nvSpPr>
              <p:cNvPr id="115" name="Rectangle 114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77" name="Group 31"/>
            <p:cNvGrpSpPr/>
            <p:nvPr/>
          </p:nvGrpSpPr>
          <p:grpSpPr>
            <a:xfrm>
              <a:off x="2362200" y="1611868"/>
              <a:ext cx="344966" cy="678597"/>
              <a:chOff x="1447800" y="697468"/>
              <a:chExt cx="344966" cy="678597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78" name="Group 34"/>
            <p:cNvGrpSpPr/>
            <p:nvPr/>
          </p:nvGrpSpPr>
          <p:grpSpPr>
            <a:xfrm>
              <a:off x="3617434" y="1764268"/>
              <a:ext cx="344966" cy="678597"/>
              <a:chOff x="1447800" y="697468"/>
              <a:chExt cx="344966" cy="678597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  <p:grpSp>
          <p:nvGrpSpPr>
            <p:cNvPr id="79" name="Group 37"/>
            <p:cNvGrpSpPr/>
            <p:nvPr/>
          </p:nvGrpSpPr>
          <p:grpSpPr>
            <a:xfrm>
              <a:off x="2667000" y="685800"/>
              <a:ext cx="344966" cy="678597"/>
              <a:chOff x="1447800" y="697468"/>
              <a:chExt cx="344966" cy="678597"/>
            </a:xfrm>
          </p:grpSpPr>
          <p:sp>
            <p:nvSpPr>
              <p:cNvPr id="109" name="Rectangle 108"/>
              <p:cNvSpPr/>
              <p:nvPr/>
            </p:nvSpPr>
            <p:spPr>
              <a:xfrm>
                <a:off x="1447800" y="914400"/>
                <a:ext cx="344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X</a:t>
                </a:r>
                <a:endParaRPr lang="en-US" sz="2400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1452518" y="69746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_</a:t>
                </a:r>
                <a:endParaRPr lang="en-US" sz="2000" dirty="0"/>
              </a:p>
            </p:txBody>
          </p:sp>
        </p:grpSp>
      </p:grpSp>
      <p:sp>
        <p:nvSpPr>
          <p:cNvPr id="127" name="TextBox 126"/>
          <p:cNvSpPr txBox="1"/>
          <p:nvPr/>
        </p:nvSpPr>
        <p:spPr>
          <a:xfrm>
            <a:off x="4300371" y="3581400"/>
            <a:ext cx="805029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FF0000"/>
                </a:solidFill>
              </a:rPr>
              <a:t>μ</a:t>
            </a:r>
          </a:p>
          <a:p>
            <a:endParaRPr lang="en-US" dirty="0"/>
          </a:p>
        </p:txBody>
      </p:sp>
      <p:sp>
        <p:nvSpPr>
          <p:cNvPr id="128" name="Rectangle 127"/>
          <p:cNvSpPr/>
          <p:nvPr/>
        </p:nvSpPr>
        <p:spPr>
          <a:xfrm>
            <a:off x="838200" y="-76200"/>
            <a:ext cx="7595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Wednesday, October 26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28600" y="152400"/>
          <a:ext cx="8839200" cy="6623050"/>
        </p:xfrm>
        <a:graphic>
          <a:graphicData uri="http://schemas.openxmlformats.org/presentationml/2006/ole">
            <p:oleObj spid="_x0000_s5122" name="Slide" r:id="rId4" imgW="4484974" imgH="3361933" progId="PowerPoint.Slide.8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048000" y="1219200"/>
            <a:ext cx="3005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Central Limit Theorem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108075" y="2514600"/>
            <a:ext cx="731520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The sampling distribution of means from random samples</a:t>
            </a:r>
          </a:p>
          <a:p>
            <a:pPr algn="ctr"/>
            <a:r>
              <a:rPr lang="en-US" dirty="0"/>
              <a:t>of </a:t>
            </a:r>
            <a:r>
              <a:rPr lang="en-US" i="1" dirty="0"/>
              <a:t>n</a:t>
            </a:r>
            <a:r>
              <a:rPr lang="en-US" dirty="0"/>
              <a:t> observations approaches a normal distribution</a:t>
            </a:r>
          </a:p>
          <a:p>
            <a:pPr algn="ctr"/>
            <a:r>
              <a:rPr lang="en-US" dirty="0"/>
              <a:t> regardless of the shape of the parent population.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Just for fun, go check out the Khan Academy</a:t>
            </a:r>
          </a:p>
          <a:p>
            <a:pPr algn="ctr"/>
            <a:r>
              <a:rPr lang="en-US" sz="1800" dirty="0">
                <a:hlinkClick r:id="rId3"/>
              </a:rPr>
              <a:t>http://www.khanacademy.org/video/central-limit-theorem?playlist=Statistics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57600" y="2362200"/>
            <a:ext cx="1836738" cy="1447800"/>
            <a:chOff x="2309" y="768"/>
            <a:chExt cx="1157" cy="912"/>
          </a:xfrm>
        </p:grpSpPr>
        <p:sp>
          <p:nvSpPr>
            <p:cNvPr id="15364" name="Text Box 3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309" y="960"/>
              <a:ext cx="1157" cy="720"/>
              <a:chOff x="2011" y="672"/>
              <a:chExt cx="1157" cy="720"/>
            </a:xfrm>
          </p:grpSpPr>
          <p:sp>
            <p:nvSpPr>
              <p:cNvPr id="15366" name="Text Box 5"/>
              <p:cNvSpPr txBox="1">
                <a:spLocks noChangeArrowheads="1"/>
              </p:cNvSpPr>
              <p:nvPr/>
            </p:nvSpPr>
            <p:spPr bwMode="auto">
              <a:xfrm>
                <a:off x="2011" y="890"/>
                <a:ext cx="3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z </a:t>
                </a:r>
                <a:r>
                  <a:rPr lang="en-US"/>
                  <a:t>= </a:t>
                </a:r>
              </a:p>
            </p:txBody>
          </p:sp>
          <p:sp>
            <p:nvSpPr>
              <p:cNvPr id="15367" name="Text Box 6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15368" name="Line 7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69" name="Text Box 8"/>
              <p:cNvSpPr txBox="1">
                <a:spLocks noChangeArrowheads="1"/>
              </p:cNvSpPr>
              <p:nvPr/>
            </p:nvSpPr>
            <p:spPr bwMode="auto">
              <a:xfrm>
                <a:off x="2592" y="1104"/>
                <a:ext cx="3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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15370" name="Text Box 9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15363" name="Text Box 10"/>
          <p:cNvSpPr txBox="1">
            <a:spLocks noChangeArrowheads="1"/>
          </p:cNvSpPr>
          <p:nvPr/>
        </p:nvSpPr>
        <p:spPr bwMode="auto">
          <a:xfrm>
            <a:off x="1143000" y="1066800"/>
            <a:ext cx="714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Wow!  We can use the z-distribution to test a hypothesis.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09600" y="2057400"/>
            <a:ext cx="80137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Step 1.</a:t>
            </a:r>
            <a:r>
              <a:rPr lang="en-US" sz="1600"/>
              <a:t>  State the statistical hypothesis H</a:t>
            </a:r>
            <a:r>
              <a:rPr lang="en-US" sz="1600" baseline="-25000"/>
              <a:t>0</a:t>
            </a:r>
            <a:r>
              <a:rPr lang="en-US" sz="1600"/>
              <a:t> to be tested (e.g., H</a:t>
            </a:r>
            <a:r>
              <a:rPr lang="en-US" sz="1600" baseline="-25000"/>
              <a:t>0</a:t>
            </a:r>
            <a:r>
              <a:rPr lang="en-US" sz="1600"/>
              <a:t>: </a:t>
            </a:r>
            <a:r>
              <a:rPr lang="en-US" sz="1600">
                <a:sym typeface="Symbol" pitchFamily="18" charset="2"/>
              </a:rPr>
              <a:t> = 100)</a:t>
            </a:r>
          </a:p>
          <a:p>
            <a:endParaRPr lang="en-US" sz="1600">
              <a:sym typeface="Symbol" pitchFamily="18" charset="2"/>
            </a:endParaRPr>
          </a:p>
          <a:p>
            <a:r>
              <a:rPr lang="en-US" sz="1600" b="1">
                <a:sym typeface="Symbol" pitchFamily="18" charset="2"/>
              </a:rPr>
              <a:t>Step 2.</a:t>
            </a:r>
            <a:r>
              <a:rPr lang="en-US" sz="1600">
                <a:sym typeface="Symbol" pitchFamily="18" charset="2"/>
              </a:rPr>
              <a:t>  Specify the degree of risk of a type-I error, that is, the risk of incorrectly concluding </a:t>
            </a:r>
          </a:p>
          <a:p>
            <a:r>
              <a:rPr lang="en-US" sz="1600">
                <a:sym typeface="Symbol" pitchFamily="18" charset="2"/>
              </a:rPr>
              <a:t>that H</a:t>
            </a:r>
            <a:r>
              <a:rPr lang="en-US" sz="1600" baseline="-25000">
                <a:sym typeface="Symbol" pitchFamily="18" charset="2"/>
              </a:rPr>
              <a:t>0</a:t>
            </a:r>
            <a:r>
              <a:rPr lang="en-US" sz="1600">
                <a:sym typeface="Symbol" pitchFamily="18" charset="2"/>
              </a:rPr>
              <a:t> is false when it is true.  This risk, stated as a probability, is denoted by , the probability</a:t>
            </a:r>
          </a:p>
          <a:p>
            <a:r>
              <a:rPr lang="en-US" sz="1600">
                <a:sym typeface="Symbol" pitchFamily="18" charset="2"/>
              </a:rPr>
              <a:t>of a Type I error.</a:t>
            </a:r>
          </a:p>
          <a:p>
            <a:endParaRPr lang="en-US" sz="1600">
              <a:sym typeface="Symbol" pitchFamily="18" charset="2"/>
            </a:endParaRPr>
          </a:p>
          <a:p>
            <a:r>
              <a:rPr lang="en-US" sz="1600" b="1">
                <a:sym typeface="Symbol" pitchFamily="18" charset="2"/>
              </a:rPr>
              <a:t>Step 3.</a:t>
            </a:r>
            <a:r>
              <a:rPr lang="en-US" sz="1600">
                <a:sym typeface="Symbol" pitchFamily="18" charset="2"/>
              </a:rPr>
              <a:t>  Assuming H</a:t>
            </a:r>
            <a:r>
              <a:rPr lang="en-US" sz="1600" baseline="-25000">
                <a:sym typeface="Symbol" pitchFamily="18" charset="2"/>
              </a:rPr>
              <a:t>0</a:t>
            </a:r>
            <a:r>
              <a:rPr lang="en-US" sz="1600">
                <a:sym typeface="Symbol" pitchFamily="18" charset="2"/>
              </a:rPr>
              <a:t> to be correct, find the probability of obtaining a sample mean that</a:t>
            </a:r>
          </a:p>
          <a:p>
            <a:r>
              <a:rPr lang="en-US" sz="1600">
                <a:sym typeface="Symbol" pitchFamily="18" charset="2"/>
              </a:rPr>
              <a:t>differs from   by  an amount as large or larger than what was observed.</a:t>
            </a:r>
          </a:p>
          <a:p>
            <a:endParaRPr lang="en-US" sz="1600">
              <a:sym typeface="Symbol" pitchFamily="18" charset="2"/>
            </a:endParaRPr>
          </a:p>
          <a:p>
            <a:r>
              <a:rPr lang="en-US" sz="1600" b="1">
                <a:sym typeface="Symbol" pitchFamily="18" charset="2"/>
              </a:rPr>
              <a:t>Step 4.</a:t>
            </a:r>
            <a:r>
              <a:rPr lang="en-US" sz="1600">
                <a:sym typeface="Symbol" pitchFamily="18" charset="2"/>
              </a:rPr>
              <a:t>  Make a decision regarding H</a:t>
            </a:r>
            <a:r>
              <a:rPr lang="en-US" sz="1600" baseline="-25000">
                <a:sym typeface="Symbol" pitchFamily="18" charset="2"/>
              </a:rPr>
              <a:t>0</a:t>
            </a:r>
            <a:r>
              <a:rPr lang="en-US" sz="1600">
                <a:sym typeface="Symbol" pitchFamily="18" charset="2"/>
              </a:rPr>
              <a:t>, whether to reject or not to reject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801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 Example</a:t>
            </a:r>
            <a:endParaRPr 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</a:t>
            </a: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What is the null hypothesis?</a:t>
            </a: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71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An Example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What is the null hypothesis?</a:t>
            </a:r>
            <a:endParaRPr lang="en-US" sz="180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886200" y="3352800"/>
            <a:ext cx="170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</a:t>
            </a:r>
            <a:r>
              <a:rPr lang="en-US" baseline="-25000">
                <a:solidFill>
                  <a:srgbClr val="FF0000"/>
                </a:solidFill>
              </a:rPr>
              <a:t>0</a:t>
            </a:r>
            <a:r>
              <a:rPr lang="en-US">
                <a:solidFill>
                  <a:srgbClr val="FF0000"/>
                </a:solidFill>
              </a:rPr>
              <a:t>:  </a:t>
            </a:r>
            <a:r>
              <a:rPr lang="en-US">
                <a:solidFill>
                  <a:srgbClr val="FF0000"/>
                </a:solidFill>
                <a:sym typeface="Symbol" pitchFamily="18" charset="2"/>
              </a:rPr>
              <a:t> = 100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71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An Example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What is the null hypothesis?</a:t>
            </a:r>
            <a:endParaRPr lang="en-US" sz="180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886200" y="3352800"/>
            <a:ext cx="170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</a:t>
            </a:r>
            <a:r>
              <a:rPr lang="en-US" baseline="-25000"/>
              <a:t>0</a:t>
            </a:r>
            <a:r>
              <a:rPr lang="en-US"/>
              <a:t>:  </a:t>
            </a:r>
            <a:r>
              <a:rPr lang="en-US">
                <a:sym typeface="Symbol" pitchFamily="18" charset="2"/>
              </a:rPr>
              <a:t> = 100</a:t>
            </a:r>
            <a:endParaRPr lang="en-US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743200" y="4114800"/>
            <a:ext cx="3871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Test this hypothesis at </a:t>
            </a:r>
            <a:r>
              <a:rPr lang="en-US">
                <a:solidFill>
                  <a:srgbClr val="FF0000"/>
                </a:solidFill>
                <a:sym typeface="Symbol" pitchFamily="18" charset="2"/>
              </a:rPr>
              <a:t> = .05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86200" y="762000"/>
            <a:ext cx="171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An Example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898525" y="1866900"/>
            <a:ext cx="7404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You draw a sample of 25 adopted children.  You are interested in whether they</a:t>
            </a:r>
          </a:p>
          <a:p>
            <a:r>
              <a:rPr lang="en-US" sz="1800"/>
              <a:t>are different from the general population on an IQ test (</a:t>
            </a:r>
            <a:r>
              <a:rPr lang="en-US" sz="1800">
                <a:sym typeface="Symbol" pitchFamily="18" charset="2"/>
              </a:rPr>
              <a:t> = 100,  = 15).  </a:t>
            </a:r>
          </a:p>
          <a:p>
            <a:endParaRPr lang="en-US" sz="1800">
              <a:sym typeface="Symbol" pitchFamily="18" charset="2"/>
            </a:endParaRPr>
          </a:p>
          <a:p>
            <a:r>
              <a:rPr lang="en-US" sz="1800">
                <a:sym typeface="Symbol" pitchFamily="18" charset="2"/>
              </a:rPr>
              <a:t>The mean from your sample is 108.  What is the null hypothesis?</a:t>
            </a:r>
            <a:endParaRPr lang="en-US" sz="180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886200" y="3352800"/>
            <a:ext cx="170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</a:t>
            </a:r>
            <a:r>
              <a:rPr lang="en-US" baseline="-25000"/>
              <a:t>0</a:t>
            </a:r>
            <a:r>
              <a:rPr lang="en-US"/>
              <a:t>:  </a:t>
            </a:r>
            <a:r>
              <a:rPr lang="en-US">
                <a:sym typeface="Symbol" pitchFamily="18" charset="2"/>
              </a:rPr>
              <a:t> = 100</a:t>
            </a:r>
            <a:endParaRPr lang="en-US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743200" y="4114800"/>
            <a:ext cx="3871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Test this hypothesis at </a:t>
            </a:r>
            <a:r>
              <a:rPr lang="en-US">
                <a:sym typeface="Symbol" pitchFamily="18" charset="2"/>
              </a:rPr>
              <a:t> = .05</a:t>
            </a:r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898525" y="5014913"/>
            <a:ext cx="73501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9900FF"/>
                </a:solidFill>
                <a:sym typeface="Symbol" pitchFamily="18" charset="2"/>
              </a:rPr>
              <a:t>Step 3.  Assuming H</a:t>
            </a:r>
            <a:r>
              <a:rPr lang="en-US" sz="1600" baseline="-25000">
                <a:solidFill>
                  <a:srgbClr val="9900FF"/>
                </a:solidFill>
                <a:sym typeface="Symbol" pitchFamily="18" charset="2"/>
              </a:rPr>
              <a:t>0</a:t>
            </a:r>
            <a:r>
              <a:rPr lang="en-US" sz="1600">
                <a:solidFill>
                  <a:srgbClr val="9900FF"/>
                </a:solidFill>
                <a:sym typeface="Symbol" pitchFamily="18" charset="2"/>
              </a:rPr>
              <a:t> to be correct, find the probability of obtaining a sample mean that</a:t>
            </a:r>
          </a:p>
          <a:p>
            <a:r>
              <a:rPr lang="en-US" sz="1600">
                <a:solidFill>
                  <a:srgbClr val="9900FF"/>
                </a:solidFill>
                <a:sym typeface="Symbol" pitchFamily="18" charset="2"/>
              </a:rPr>
              <a:t>differs from   by  an amount as large or larger than what was observed.</a:t>
            </a:r>
          </a:p>
          <a:p>
            <a:endParaRPr lang="en-US" sz="1600">
              <a:solidFill>
                <a:srgbClr val="9900FF"/>
              </a:solidFill>
              <a:sym typeface="Symbol" pitchFamily="18" charset="2"/>
            </a:endParaRPr>
          </a:p>
          <a:p>
            <a:r>
              <a:rPr lang="en-US" sz="1600">
                <a:solidFill>
                  <a:srgbClr val="9900FF"/>
                </a:solidFill>
                <a:sym typeface="Symbol" pitchFamily="18" charset="2"/>
              </a:rPr>
              <a:t>Step 4.  Make a decision regarding H</a:t>
            </a:r>
            <a:r>
              <a:rPr lang="en-US" sz="1600" baseline="-25000">
                <a:solidFill>
                  <a:srgbClr val="9900FF"/>
                </a:solidFill>
                <a:sym typeface="Symbol" pitchFamily="18" charset="2"/>
              </a:rPr>
              <a:t>0</a:t>
            </a:r>
            <a:r>
              <a:rPr lang="en-US" sz="1600">
                <a:solidFill>
                  <a:srgbClr val="9900FF"/>
                </a:solidFill>
                <a:sym typeface="Symbol" pitchFamily="18" charset="2"/>
              </a:rPr>
              <a:t>, whether to reject or not to reject it.</a:t>
            </a:r>
          </a:p>
          <a:p>
            <a:endParaRPr lang="en-US" baseline="-25000">
              <a:solidFill>
                <a:srgbClr val="CC66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85800"/>
            <a:ext cx="429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1981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osset_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1000"/>
            <a:ext cx="1981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gosset_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sp>
        <p:nvSpPr>
          <p:cNvPr id="5" name="Cloud Callout 4"/>
          <p:cNvSpPr/>
          <p:nvPr/>
        </p:nvSpPr>
        <p:spPr bwMode="auto">
          <a:xfrm>
            <a:off x="5181600" y="228600"/>
            <a:ext cx="3810000" cy="1981200"/>
          </a:xfrm>
          <a:prstGeom prst="cloudCallout">
            <a:avLst>
              <a:gd name="adj1" fmla="val -37933"/>
              <a:gd name="adj2" fmla="val 60192"/>
            </a:avLst>
          </a:prstGeom>
          <a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172200" y="609600"/>
          <a:ext cx="1981200" cy="1254125"/>
        </p:xfrm>
        <a:graphic>
          <a:graphicData uri="http://schemas.openxmlformats.org/presentationml/2006/ole">
            <p:oleObj spid="_x0000_s1026" name="Image" r:id="rId6" imgW="7811590" imgH="4944165" progId="">
              <p:embed/>
            </p:oleObj>
          </a:graphicData>
        </a:graphic>
      </p:graphicFrame>
      <p:pic>
        <p:nvPicPr>
          <p:cNvPr id="51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204568">
            <a:off x="2371725" y="1435100"/>
            <a:ext cx="18478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685800" y="533400"/>
          <a:ext cx="7812088" cy="4945063"/>
        </p:xfrm>
        <a:graphic>
          <a:graphicData uri="http://schemas.openxmlformats.org/presentationml/2006/ole">
            <p:oleObj spid="_x0000_s2050" name="Image" r:id="rId4" imgW="7811590" imgH="4944165" progId="">
              <p:embed/>
            </p:oleObj>
          </a:graphicData>
        </a:graphic>
      </p:graphicFrame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39750" y="5676900"/>
            <a:ext cx="8223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The t-distribution is a family of distributions varying by degrees of freedom (</a:t>
            </a:r>
            <a:r>
              <a:rPr lang="en-US" sz="1800" i="1"/>
              <a:t>d.f.</a:t>
            </a:r>
            <a:r>
              <a:rPr lang="en-US" sz="1800"/>
              <a:t>, where</a:t>
            </a:r>
          </a:p>
          <a:p>
            <a:r>
              <a:rPr lang="en-US" sz="1800" i="1"/>
              <a:t>d.f.</a:t>
            </a:r>
            <a:r>
              <a:rPr lang="en-US" sz="1800"/>
              <a:t>=</a:t>
            </a:r>
            <a:r>
              <a:rPr lang="en-US" sz="1800" i="1"/>
              <a:t>n</a:t>
            </a:r>
            <a:r>
              <a:rPr lang="en-US" sz="1800"/>
              <a:t>-1).  At </a:t>
            </a:r>
            <a:r>
              <a:rPr lang="en-US" sz="1800" i="1"/>
              <a:t>d.f.</a:t>
            </a:r>
            <a:r>
              <a:rPr lang="en-US" sz="1800"/>
              <a:t> =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</a:t>
            </a:r>
            <a:r>
              <a:rPr lang="en-US" sz="1800">
                <a:sym typeface="Symbol" pitchFamily="18" charset="2"/>
              </a:rPr>
              <a:t>, but at smaller than that, the tails are fatter.</a:t>
            </a:r>
            <a:endParaRPr lang="en-US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65538" y="1219200"/>
            <a:ext cx="1836737" cy="1447800"/>
            <a:chOff x="2309" y="768"/>
            <a:chExt cx="1157" cy="912"/>
          </a:xfrm>
        </p:grpSpPr>
        <p:sp>
          <p:nvSpPr>
            <p:cNvPr id="24595" name="Text Box 3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309" y="960"/>
              <a:ext cx="1157" cy="720"/>
              <a:chOff x="2011" y="672"/>
              <a:chExt cx="1157" cy="720"/>
            </a:xfrm>
          </p:grpSpPr>
          <p:sp>
            <p:nvSpPr>
              <p:cNvPr id="24597" name="Text Box 5"/>
              <p:cNvSpPr txBox="1">
                <a:spLocks noChangeArrowheads="1"/>
              </p:cNvSpPr>
              <p:nvPr/>
            </p:nvSpPr>
            <p:spPr bwMode="auto">
              <a:xfrm>
                <a:off x="2011" y="890"/>
                <a:ext cx="3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z </a:t>
                </a:r>
                <a:r>
                  <a:rPr lang="en-US"/>
                  <a:t>= </a:t>
                </a:r>
              </a:p>
            </p:txBody>
          </p:sp>
          <p:sp>
            <p:nvSpPr>
              <p:cNvPr id="24598" name="Text Box 6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24599" name="Line 7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0" name="Text Box 8"/>
              <p:cNvSpPr txBox="1">
                <a:spLocks noChangeArrowheads="1"/>
              </p:cNvSpPr>
              <p:nvPr/>
            </p:nvSpPr>
            <p:spPr bwMode="auto">
              <a:xfrm>
                <a:off x="2592" y="1104"/>
                <a:ext cx="3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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24601" name="Text Box 9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24579" name="Text Box 10"/>
          <p:cNvSpPr txBox="1">
            <a:spLocks noChangeArrowheads="1"/>
          </p:cNvSpPr>
          <p:nvPr/>
        </p:nvSpPr>
        <p:spPr bwMode="auto">
          <a:xfrm>
            <a:off x="3641725" y="3851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759200" y="3505200"/>
            <a:ext cx="1819275" cy="1454150"/>
            <a:chOff x="2320" y="768"/>
            <a:chExt cx="1146" cy="916"/>
          </a:xfrm>
        </p:grpSpPr>
        <p:sp>
          <p:nvSpPr>
            <p:cNvPr id="24588" name="Text Box 12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2320" y="960"/>
              <a:ext cx="1146" cy="724"/>
              <a:chOff x="2022" y="672"/>
              <a:chExt cx="1146" cy="724"/>
            </a:xfrm>
          </p:grpSpPr>
          <p:sp>
            <p:nvSpPr>
              <p:cNvPr id="24590" name="Text Box 14"/>
              <p:cNvSpPr txBox="1">
                <a:spLocks noChangeArrowheads="1"/>
              </p:cNvSpPr>
              <p:nvPr/>
            </p:nvSpPr>
            <p:spPr bwMode="auto">
              <a:xfrm>
                <a:off x="2022" y="890"/>
                <a:ext cx="37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t</a:t>
                </a:r>
                <a:r>
                  <a:rPr lang="en-US"/>
                  <a:t> = </a:t>
                </a:r>
              </a:p>
            </p:txBody>
          </p:sp>
          <p:sp>
            <p:nvSpPr>
              <p:cNvPr id="24591" name="Text Box 15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24592" name="Line 16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3" name="Text Box 17"/>
              <p:cNvSpPr txBox="1">
                <a:spLocks noChangeArrowheads="1"/>
              </p:cNvSpPr>
              <p:nvPr/>
            </p:nvSpPr>
            <p:spPr bwMode="auto">
              <a:xfrm>
                <a:off x="2613" y="1108"/>
                <a:ext cx="28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s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24594" name="Text Box 18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24581" name="Line 19"/>
          <p:cNvSpPr>
            <a:spLocks noChangeShapeType="1"/>
          </p:cNvSpPr>
          <p:nvPr/>
        </p:nvSpPr>
        <p:spPr bwMode="auto">
          <a:xfrm flipH="1" flipV="1">
            <a:off x="5257800" y="4953000"/>
            <a:ext cx="1447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Text Box 20"/>
          <p:cNvSpPr txBox="1">
            <a:spLocks noChangeArrowheads="1"/>
          </p:cNvSpPr>
          <p:nvPr/>
        </p:nvSpPr>
        <p:spPr bwMode="auto">
          <a:xfrm>
            <a:off x="6624638" y="5375275"/>
            <a:ext cx="77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</a:t>
            </a:r>
            <a:r>
              <a:rPr lang="en-US" baseline="-25000"/>
              <a:t>X</a:t>
            </a:r>
            <a:r>
              <a:rPr lang="en-US"/>
              <a:t> = </a:t>
            </a:r>
          </a:p>
        </p:txBody>
      </p:sp>
      <p:sp>
        <p:nvSpPr>
          <p:cNvPr id="24583" name="Text Box 21"/>
          <p:cNvSpPr txBox="1">
            <a:spLocks noChangeArrowheads="1"/>
          </p:cNvSpPr>
          <p:nvPr/>
        </p:nvSpPr>
        <p:spPr bwMode="auto">
          <a:xfrm>
            <a:off x="7467600" y="5105400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</a:t>
            </a:r>
          </a:p>
        </p:txBody>
      </p:sp>
      <p:sp>
        <p:nvSpPr>
          <p:cNvPr id="24584" name="Line 22"/>
          <p:cNvSpPr>
            <a:spLocks noChangeShapeType="1"/>
          </p:cNvSpPr>
          <p:nvPr/>
        </p:nvSpPr>
        <p:spPr bwMode="auto">
          <a:xfrm>
            <a:off x="7315200" y="5638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23"/>
          <p:cNvSpPr txBox="1">
            <a:spLocks noChangeArrowheads="1"/>
          </p:cNvSpPr>
          <p:nvPr/>
        </p:nvSpPr>
        <p:spPr bwMode="auto">
          <a:xfrm>
            <a:off x="7153275" y="5673725"/>
            <a:ext cx="630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ym typeface="Symbol" pitchFamily="18" charset="2"/>
              </a:rPr>
              <a:t> </a:t>
            </a:r>
            <a:r>
              <a:rPr lang="en-US" i="1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24586" name="Line 24"/>
          <p:cNvSpPr>
            <a:spLocks noChangeShapeType="1"/>
          </p:cNvSpPr>
          <p:nvPr/>
        </p:nvSpPr>
        <p:spPr bwMode="auto">
          <a:xfrm>
            <a:off x="7467600" y="571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Text Box 25"/>
          <p:cNvSpPr txBox="1">
            <a:spLocks noChangeArrowheads="1"/>
          </p:cNvSpPr>
          <p:nvPr/>
        </p:nvSpPr>
        <p:spPr bwMode="auto">
          <a:xfrm>
            <a:off x="6781800" y="5257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-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685800" y="533400"/>
          <a:ext cx="7812088" cy="4945063"/>
        </p:xfrm>
        <a:graphic>
          <a:graphicData uri="http://schemas.openxmlformats.org/presentationml/2006/ole">
            <p:oleObj spid="_x0000_s3074" name="Image" r:id="rId4" imgW="7811590" imgH="4944165" progId="">
              <p:embed/>
            </p:oleObj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539750" y="5676900"/>
            <a:ext cx="8223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The t-distribution is a family of distributions varying by degrees of freedom (</a:t>
            </a:r>
            <a:r>
              <a:rPr lang="en-US" sz="1800" i="1"/>
              <a:t>d.f.</a:t>
            </a:r>
            <a:r>
              <a:rPr lang="en-US" sz="1800"/>
              <a:t>, where</a:t>
            </a:r>
          </a:p>
          <a:p>
            <a:r>
              <a:rPr lang="en-US" sz="1800" i="1"/>
              <a:t>d.f.</a:t>
            </a:r>
            <a:r>
              <a:rPr lang="en-US" sz="1800"/>
              <a:t>=</a:t>
            </a:r>
            <a:r>
              <a:rPr lang="en-US" sz="1800" i="1"/>
              <a:t>n</a:t>
            </a:r>
            <a:r>
              <a:rPr lang="en-US" sz="1800"/>
              <a:t>-1).  At </a:t>
            </a:r>
            <a:r>
              <a:rPr lang="en-US" sz="1800" i="1"/>
              <a:t>d.f.</a:t>
            </a:r>
            <a:r>
              <a:rPr lang="en-US" sz="1800"/>
              <a:t> =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</a:t>
            </a:r>
            <a:r>
              <a:rPr lang="en-US" sz="1800">
                <a:sym typeface="Symbol" pitchFamily="18" charset="2"/>
              </a:rPr>
              <a:t>, but at smaller than that, the tails are fatter.</a:t>
            </a:r>
            <a:endParaRPr lang="en-US"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038600" y="3200400"/>
            <a:ext cx="1389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df = N - </a:t>
            </a:r>
            <a:r>
              <a:rPr lang="en-US"/>
              <a:t>1</a:t>
            </a:r>
            <a:endParaRPr lang="en-US" i="1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413125" y="1717675"/>
            <a:ext cx="267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Degrees of Freedom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81000"/>
            <a:ext cx="456247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6111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Problem</a:t>
            </a:r>
          </a:p>
          <a:p>
            <a:endParaRPr lang="en-US"/>
          </a:p>
          <a:p>
            <a:r>
              <a:rPr lang="en-US"/>
              <a:t>Sample:</a:t>
            </a:r>
          </a:p>
          <a:p>
            <a:endParaRPr lang="en-US"/>
          </a:p>
          <a:p>
            <a:r>
              <a:rPr lang="en-US"/>
              <a:t>Mean = 54.2</a:t>
            </a:r>
          </a:p>
          <a:p>
            <a:r>
              <a:rPr lang="en-US"/>
              <a:t>SD = 2.4</a:t>
            </a:r>
          </a:p>
          <a:p>
            <a:r>
              <a:rPr lang="en-US"/>
              <a:t>N = 16</a:t>
            </a:r>
          </a:p>
          <a:p>
            <a:endParaRPr lang="en-US"/>
          </a:p>
          <a:p>
            <a:r>
              <a:rPr lang="en-US"/>
              <a:t>Do you think that this sample could have been drawn from a population with </a:t>
            </a:r>
            <a:r>
              <a:rPr lang="en-US">
                <a:sym typeface="Symbol" pitchFamily="18" charset="2"/>
              </a:rPr>
              <a:t> = 50?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6111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Problem</a:t>
            </a:r>
          </a:p>
          <a:p>
            <a:endParaRPr lang="en-US"/>
          </a:p>
          <a:p>
            <a:r>
              <a:rPr lang="en-US"/>
              <a:t>Sample:</a:t>
            </a:r>
          </a:p>
          <a:p>
            <a:endParaRPr lang="en-US"/>
          </a:p>
          <a:p>
            <a:r>
              <a:rPr lang="en-US"/>
              <a:t>Mean = 54.2</a:t>
            </a:r>
          </a:p>
          <a:p>
            <a:r>
              <a:rPr lang="en-US"/>
              <a:t>SD = 2.4</a:t>
            </a:r>
          </a:p>
          <a:p>
            <a:r>
              <a:rPr lang="en-US"/>
              <a:t>N = 16</a:t>
            </a:r>
          </a:p>
          <a:p>
            <a:endParaRPr lang="en-US"/>
          </a:p>
          <a:p>
            <a:r>
              <a:rPr lang="en-US"/>
              <a:t>Do you think that this sample could have been drawn from a population with </a:t>
            </a:r>
            <a:r>
              <a:rPr lang="en-US">
                <a:sym typeface="Symbol" pitchFamily="18" charset="2"/>
              </a:rPr>
              <a:t> = 50?</a:t>
            </a:r>
            <a:endParaRPr lang="en-US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858000" y="52578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7788275" y="49117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_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975475" y="5216525"/>
            <a:ext cx="1819275" cy="1149350"/>
            <a:chOff x="2022" y="672"/>
            <a:chExt cx="1146" cy="724"/>
          </a:xfrm>
        </p:grpSpPr>
        <p:sp>
          <p:nvSpPr>
            <p:cNvPr id="28678" name="Text Box 7"/>
            <p:cNvSpPr txBox="1">
              <a:spLocks noChangeArrowheads="1"/>
            </p:cNvSpPr>
            <p:nvPr/>
          </p:nvSpPr>
          <p:spPr bwMode="auto">
            <a:xfrm>
              <a:off x="2022" y="890"/>
              <a:ext cx="37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>
                  <a:solidFill>
                    <a:srgbClr val="FF0000"/>
                  </a:solidFill>
                </a:rPr>
                <a:t>t</a:t>
              </a:r>
              <a:r>
                <a:rPr lang="en-US">
                  <a:solidFill>
                    <a:srgbClr val="FF0000"/>
                  </a:solidFill>
                </a:rPr>
                <a:t> = </a:t>
              </a:r>
            </a:p>
          </p:txBody>
        </p:sp>
        <p:sp>
          <p:nvSpPr>
            <p:cNvPr id="28679" name="Text Box 8"/>
            <p:cNvSpPr txBox="1">
              <a:spLocks noChangeArrowheads="1"/>
            </p:cNvSpPr>
            <p:nvPr/>
          </p:nvSpPr>
          <p:spPr bwMode="auto">
            <a:xfrm>
              <a:off x="2496" y="672"/>
              <a:ext cx="5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</a:rPr>
                <a:t>X - </a:t>
              </a:r>
              <a:r>
                <a:rPr lang="en-US">
                  <a:solidFill>
                    <a:srgbClr val="FF0000"/>
                  </a:solidFill>
                  <a:sym typeface="Symbol" pitchFamily="18" charset="2"/>
                </a:rPr>
                <a:t>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680" name="Line 9"/>
            <p:cNvSpPr>
              <a:spLocks noChangeShapeType="1"/>
            </p:cNvSpPr>
            <p:nvPr/>
          </p:nvSpPr>
          <p:spPr bwMode="auto">
            <a:xfrm>
              <a:off x="2448" y="1056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1" name="Text Box 10"/>
            <p:cNvSpPr txBox="1">
              <a:spLocks noChangeArrowheads="1"/>
            </p:cNvSpPr>
            <p:nvPr/>
          </p:nvSpPr>
          <p:spPr bwMode="auto">
            <a:xfrm>
              <a:off x="2613" y="1108"/>
              <a:ext cx="2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  <a:sym typeface="Symbol" pitchFamily="18" charset="2"/>
                </a:rPr>
                <a:t>s</a:t>
              </a:r>
              <a:r>
                <a:rPr lang="en-US" baseline="-25000">
                  <a:solidFill>
                    <a:srgbClr val="FF0000"/>
                  </a:solidFill>
                  <a:sym typeface="Symbol" pitchFamily="18" charset="2"/>
                </a:rPr>
                <a:t>X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682" name="Text Box 11"/>
            <p:cNvSpPr txBox="1">
              <a:spLocks noChangeArrowheads="1"/>
            </p:cNvSpPr>
            <p:nvPr/>
          </p:nvSpPr>
          <p:spPr bwMode="auto">
            <a:xfrm>
              <a:off x="2736" y="1056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</a:rPr>
                <a:t>-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127125" y="1641475"/>
            <a:ext cx="6264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mean for the sample of 54.2 (sd = 2.4) was significantly different from a hypothesized population mean of 50, </a:t>
            </a:r>
            <a:r>
              <a:rPr lang="en-US" i="1"/>
              <a:t>t</a:t>
            </a:r>
            <a:r>
              <a:rPr lang="en-US"/>
              <a:t>(15) = 7.0, </a:t>
            </a:r>
            <a:r>
              <a:rPr lang="en-US" i="1"/>
              <a:t>p</a:t>
            </a:r>
            <a:r>
              <a:rPr lang="en-US"/>
              <a:t> &lt; .001.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27125" y="1641475"/>
            <a:ext cx="62642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The mean for the sample of 54.2 (</a:t>
            </a:r>
            <a:r>
              <a:rPr lang="en-US" dirty="0" err="1"/>
              <a:t>sd</a:t>
            </a:r>
            <a:r>
              <a:rPr lang="en-US" dirty="0"/>
              <a:t> = 2.4) was </a:t>
            </a:r>
            <a:r>
              <a:rPr lang="en-US" strike="sngStrike" dirty="0"/>
              <a:t>significantly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reliably</a:t>
            </a:r>
            <a:r>
              <a:rPr lang="en-US" dirty="0"/>
              <a:t>  different from a hypothesized population mean of 50, </a:t>
            </a:r>
            <a:r>
              <a:rPr lang="en-US" i="1" dirty="0"/>
              <a:t>t</a:t>
            </a:r>
            <a:r>
              <a:rPr lang="en-US" dirty="0"/>
              <a:t>(15) = 7.0, </a:t>
            </a:r>
            <a:r>
              <a:rPr lang="en-US" i="1" dirty="0"/>
              <a:t>p</a:t>
            </a:r>
            <a:r>
              <a:rPr lang="en-US" dirty="0"/>
              <a:t> &lt; .001.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814</Words>
  <Application>Microsoft Office PowerPoint</Application>
  <PresentationFormat>On-screen Show (4:3)</PresentationFormat>
  <Paragraphs>194</Paragraphs>
  <Slides>22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Image</vt:lpstr>
      <vt:lpstr>Microsoft Office PowerPoint 97-2003 Slide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3</cp:revision>
  <dcterms:created xsi:type="dcterms:W3CDTF">2011-10-26T18:14:24Z</dcterms:created>
  <dcterms:modified xsi:type="dcterms:W3CDTF">2011-10-26T18:27:27Z</dcterms:modified>
</cp:coreProperties>
</file>